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sldIdLst>
    <p:sldId id="256" r:id="rId2"/>
    <p:sldId id="259" r:id="rId3"/>
    <p:sldId id="263" r:id="rId4"/>
    <p:sldId id="260" r:id="rId5"/>
    <p:sldId id="264" r:id="rId6"/>
    <p:sldId id="257" r:id="rId7"/>
    <p:sldId id="25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6981-AE41-4D8B-BF96-6930B2A4FE8C}" type="datetimeFigureOut">
              <a:rPr lang="en-IN" smtClean="0"/>
              <a:t>15-07-2025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AFD516F-55B7-4FFA-B40B-983E0D82E485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446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6981-AE41-4D8B-BF96-6930B2A4FE8C}" type="datetimeFigureOut">
              <a:rPr lang="en-IN" smtClean="0"/>
              <a:t>15-07-2025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D516F-55B7-4FFA-B40B-983E0D82E485}" type="slidenum">
              <a:rPr lang="en-IN" smtClean="0"/>
              <a:t>‹#›</a:t>
            </a:fld>
            <a:endParaRPr lang="en-IN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99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6981-AE41-4D8B-BF96-6930B2A4FE8C}" type="datetimeFigureOut">
              <a:rPr lang="en-IN" smtClean="0"/>
              <a:t>15-07-2025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D516F-55B7-4FFA-B40B-983E0D82E485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92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6981-AE41-4D8B-BF96-6930B2A4FE8C}" type="datetimeFigureOut">
              <a:rPr lang="en-IN" smtClean="0"/>
              <a:t>15-07-2025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D516F-55B7-4FFA-B40B-983E0D82E485}" type="slidenum">
              <a:rPr lang="en-IN" smtClean="0"/>
              <a:t>‹#›</a:t>
            </a:fld>
            <a:endParaRPr lang="en-IN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66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6981-AE41-4D8B-BF96-6930B2A4FE8C}" type="datetimeFigureOut">
              <a:rPr lang="en-IN" smtClean="0"/>
              <a:t>15-07-2025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D516F-55B7-4FFA-B40B-983E0D82E485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249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6981-AE41-4D8B-BF96-6930B2A4FE8C}" type="datetimeFigureOut">
              <a:rPr lang="en-IN" smtClean="0"/>
              <a:t>15-07-2025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D516F-55B7-4FFA-B40B-983E0D82E485}" type="slidenum">
              <a:rPr lang="en-IN" smtClean="0"/>
              <a:t>‹#›</a:t>
            </a:fld>
            <a:endParaRPr lang="en-IN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676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6981-AE41-4D8B-BF96-6930B2A4FE8C}" type="datetimeFigureOut">
              <a:rPr lang="en-IN" smtClean="0"/>
              <a:t>15-07-2025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D516F-55B7-4FFA-B40B-983E0D82E485}" type="slidenum">
              <a:rPr lang="en-IN" smtClean="0"/>
              <a:t>‹#›</a:t>
            </a:fld>
            <a:endParaRPr lang="en-IN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320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6981-AE41-4D8B-BF96-6930B2A4FE8C}" type="datetimeFigureOut">
              <a:rPr lang="en-IN" smtClean="0"/>
              <a:t>15-07-2025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D516F-55B7-4FFA-B40B-983E0D82E485}" type="slidenum">
              <a:rPr lang="en-IN" smtClean="0"/>
              <a:t>‹#›</a:t>
            </a:fld>
            <a:endParaRPr lang="en-IN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72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6981-AE41-4D8B-BF96-6930B2A4FE8C}" type="datetimeFigureOut">
              <a:rPr lang="en-IN" smtClean="0"/>
              <a:t>15-07-2025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D516F-55B7-4FFA-B40B-983E0D82E48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545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6981-AE41-4D8B-BF96-6930B2A4FE8C}" type="datetimeFigureOut">
              <a:rPr lang="en-IN" smtClean="0"/>
              <a:t>15-07-2025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D516F-55B7-4FFA-B40B-983E0D82E485}" type="slidenum">
              <a:rPr lang="en-IN" smtClean="0"/>
              <a:t>‹#›</a:t>
            </a:fld>
            <a:endParaRPr lang="en-IN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832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97A66981-AE41-4D8B-BF96-6930B2A4FE8C}" type="datetimeFigureOut">
              <a:rPr lang="en-IN" smtClean="0"/>
              <a:t>15-07-2025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D516F-55B7-4FFA-B40B-983E0D82E485}" type="slidenum">
              <a:rPr lang="en-IN" smtClean="0"/>
              <a:t>‹#›</a:t>
            </a:fld>
            <a:endParaRPr lang="en-IN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335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66981-AE41-4D8B-BF96-6930B2A4FE8C}" type="datetimeFigureOut">
              <a:rPr lang="en-IN" smtClean="0"/>
              <a:t>15-07-2025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AFD516F-55B7-4FFA-B40B-983E0D82E485}" type="slidenum">
              <a:rPr lang="en-IN" smtClean="0"/>
              <a:t>‹#›</a:t>
            </a:fld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31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yecreators.com/blog/case-study-influencer-marketing-campaign-by-ranka-jewellers?utm_source=chatgpt.com" TargetMode="External"/><Relationship Id="rId2" Type="http://schemas.openxmlformats.org/officeDocument/2006/relationships/hyperlink" Target="https://equalz.digital/portfolio/ranka-jewellers/?utm_source=chatgpt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ail.indianjeweller.in/Indian-Jewellery-News/14574/cover-story.html?utm_source=chatgpt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handukakasaraf.in/?utm_source=chatgpt.com" TargetMode="External"/><Relationship Id="rId2" Type="http://schemas.openxmlformats.org/officeDocument/2006/relationships/hyperlink" Target="https://retailjewellerindia.com/chandukaka-saraf-jewels-inaugurates-its-16th-showroom-located-at-charholi-in-pune/?utm_source=chatgpt.co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ro.scribd.com/document/347508795/Keyword-Planner-2017-05-01-at-13-21-52?utm_source=chatgpt.co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10CDF-E92F-C802-6F35-264F0EC250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5964" y="3725447"/>
            <a:ext cx="8639961" cy="2169556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latin typeface="Stencil" panose="040409050D0802020404" pitchFamily="82" charset="0"/>
              </a:rPr>
              <a:t>WHY SHOULD you USE DIGITAL MARKETING FOR YOUR JEWELLERY BUSINESS </a:t>
            </a:r>
            <a:endParaRPr lang="en-IN" sz="4400" b="1" dirty="0">
              <a:latin typeface="Stencil" panose="040409050D0802020404" pitchFamily="8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0D53E7-F0F7-0188-6000-1E7D7B950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375" y="273500"/>
            <a:ext cx="4733249" cy="315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79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E9EF1-A9C7-5558-2370-D239F6E04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8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>
                <a:latin typeface="Impact" panose="020B0806030902050204" pitchFamily="34" charset="0"/>
              </a:rPr>
              <a:t>Ranka </a:t>
            </a:r>
            <a:br>
              <a:rPr lang="en-US" sz="4000" b="1" u="sng" dirty="0">
                <a:latin typeface="Impact" panose="020B0806030902050204" pitchFamily="34" charset="0"/>
              </a:rPr>
            </a:br>
            <a:r>
              <a:rPr lang="en-US" sz="4000" b="1" u="sng" dirty="0" err="1">
                <a:latin typeface="Impact" panose="020B0806030902050204" pitchFamily="34" charset="0"/>
              </a:rPr>
              <a:t>Jewellers</a:t>
            </a:r>
            <a:endParaRPr lang="en-IN" sz="4000" b="1" u="sng" dirty="0">
              <a:latin typeface="Impact" panose="020B080603090205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0DF406-3970-23E2-2B23-8A77C979E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972" y="239891"/>
            <a:ext cx="1018757" cy="10187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EC3A3E-2C42-5527-E5A7-929839787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3" r="15993" b="42312"/>
          <a:stretch>
            <a:fillRect/>
          </a:stretch>
        </p:blipFill>
        <p:spPr>
          <a:xfrm>
            <a:off x="5040889" y="3138046"/>
            <a:ext cx="5698981" cy="1247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D45009-B8A5-65E5-1E76-707BCE3201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51" r="5928" b="2693"/>
          <a:stretch>
            <a:fillRect/>
          </a:stretch>
        </p:blipFill>
        <p:spPr>
          <a:xfrm>
            <a:off x="5040889" y="4462846"/>
            <a:ext cx="5698981" cy="16717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5C5233-4032-706C-2748-D2800A6D77E1}"/>
              </a:ext>
            </a:extLst>
          </p:cNvPr>
          <p:cNvSpPr txBox="1"/>
          <p:nvPr/>
        </p:nvSpPr>
        <p:spPr>
          <a:xfrm>
            <a:off x="1308008" y="2054596"/>
            <a:ext cx="37328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i="1" dirty="0"/>
              <a:t>Social Media Presence </a:t>
            </a:r>
          </a:p>
          <a:p>
            <a:endParaRPr lang="en-IN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4134F0-4E26-8A24-5635-CA19860EB54A}"/>
              </a:ext>
            </a:extLst>
          </p:cNvPr>
          <p:cNvSpPr txBox="1"/>
          <p:nvPr/>
        </p:nvSpPr>
        <p:spPr>
          <a:xfrm>
            <a:off x="1452130" y="3064414"/>
            <a:ext cx="1707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Impact" panose="020B0806030902050204" pitchFamily="34" charset="0"/>
              </a:rPr>
              <a:t>Instagram</a:t>
            </a:r>
            <a:endParaRPr lang="en-IN" sz="2800" dirty="0">
              <a:latin typeface="Impact" panose="020B080603090205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FEAB75-3349-4FC6-80C3-AAF4693BF368}"/>
              </a:ext>
            </a:extLst>
          </p:cNvPr>
          <p:cNvSpPr txBox="1"/>
          <p:nvPr/>
        </p:nvSpPr>
        <p:spPr>
          <a:xfrm>
            <a:off x="1452130" y="4498506"/>
            <a:ext cx="609426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Impact" panose="020B0806030902050204" pitchFamily="34" charset="0"/>
              </a:rPr>
              <a:t>Facebook</a:t>
            </a:r>
          </a:p>
          <a:p>
            <a:endParaRPr lang="en-IN" sz="1800" dirty="0">
              <a:latin typeface="Impact" panose="020B080603090205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C626217-F859-CEF7-7E4B-DC0BEEBB0E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130" y="1153643"/>
            <a:ext cx="2638793" cy="59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06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F624A-49C0-A88D-F848-845BB8F32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966497"/>
            <a:ext cx="9603275" cy="1049235"/>
          </a:xfrm>
        </p:spPr>
        <p:txBody>
          <a:bodyPr/>
          <a:lstStyle/>
          <a:p>
            <a:r>
              <a:rPr lang="en-US" b="1" i="1" dirty="0" err="1">
                <a:latin typeface="Stencil" panose="040409050D0802020404" pitchFamily="82" charset="0"/>
              </a:rPr>
              <a:t>Stratergies</a:t>
            </a:r>
            <a:r>
              <a:rPr lang="en-US" b="1" i="1" dirty="0">
                <a:latin typeface="Stencil" panose="040409050D0802020404" pitchFamily="82" charset="0"/>
              </a:rPr>
              <a:t> used by them</a:t>
            </a:r>
            <a:endParaRPr lang="en-IN" b="1" i="1" dirty="0">
              <a:latin typeface="Stencil" panose="040409050D0802020404" pitchFamily="8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0B66DA-24C0-075B-EB4C-F4A6AE737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361" y="1852248"/>
            <a:ext cx="11470639" cy="4171708"/>
          </a:xfrm>
        </p:spPr>
        <p:txBody>
          <a:bodyPr>
            <a:noAutofit/>
          </a:bodyPr>
          <a:lstStyle/>
          <a:p>
            <a:r>
              <a:rPr lang="en-US" sz="1300" b="1" dirty="0"/>
              <a:t>1.    </a:t>
            </a:r>
            <a:r>
              <a:rPr lang="en-US" sz="1300" b="1" dirty="0">
                <a:latin typeface="+mj-lt"/>
              </a:rPr>
              <a:t>Bold Social Media Campaigns</a:t>
            </a:r>
          </a:p>
          <a:p>
            <a:r>
              <a:rPr lang="en-IN" sz="1300" dirty="0" err="1"/>
              <a:t>Krantinari</a:t>
            </a:r>
            <a:r>
              <a:rPr lang="en-IN" sz="1300" dirty="0"/>
              <a:t>” Antique Silver Collection.</a:t>
            </a:r>
            <a:r>
              <a:rPr lang="en-US" sz="1300" dirty="0"/>
              <a:t> The reels garnered </a:t>
            </a:r>
            <a:r>
              <a:rPr lang="en-US" sz="1300" b="1" dirty="0"/>
              <a:t>255K+ views</a:t>
            </a:r>
            <a:r>
              <a:rPr lang="en-US" sz="1300" dirty="0"/>
              <a:t>, boosted DMs, and drove first- time store visits—especially for this collection.  </a:t>
            </a:r>
            <a:r>
              <a:rPr lang="en-US" sz="1300" dirty="0">
                <a:hlinkClick r:id="rId2"/>
              </a:rPr>
              <a:t>Link</a:t>
            </a:r>
            <a:r>
              <a:rPr lang="en-US" sz="1300" dirty="0"/>
              <a:t> </a:t>
            </a:r>
            <a:endParaRPr lang="en-US" sz="1300" b="1" u="sng" dirty="0"/>
          </a:p>
          <a:p>
            <a:r>
              <a:rPr lang="en-US" sz="1300" b="1" dirty="0"/>
              <a:t>2.    </a:t>
            </a:r>
            <a:r>
              <a:rPr lang="en-IN" sz="1300" b="1" dirty="0"/>
              <a:t>Influencer Collaborations</a:t>
            </a:r>
          </a:p>
          <a:p>
            <a:r>
              <a:rPr lang="en-US" sz="1300" dirty="0"/>
              <a:t>A Mother's Day campaign in October 2024 by Setu Advertising involved </a:t>
            </a:r>
            <a:r>
              <a:rPr lang="en-US" sz="1300" b="1" dirty="0"/>
              <a:t>micro/nano influencers</a:t>
            </a:r>
            <a:r>
              <a:rPr lang="en-US" sz="1300" dirty="0"/>
              <a:t> on Instagram (posts, stories, Reels). Key results:</a:t>
            </a:r>
          </a:p>
          <a:p>
            <a:r>
              <a:rPr lang="en-US" sz="1300" b="1" i="1" u="sng" dirty="0"/>
              <a:t>Reach</a:t>
            </a:r>
            <a:r>
              <a:rPr lang="en-US" sz="1300" dirty="0"/>
              <a:t>: ~966K</a:t>
            </a:r>
          </a:p>
          <a:p>
            <a:r>
              <a:rPr lang="en-US" sz="1300" b="1" i="1" u="sng" dirty="0"/>
              <a:t>Impressions</a:t>
            </a:r>
            <a:r>
              <a:rPr lang="en-US" sz="1300" b="1" i="1" dirty="0"/>
              <a:t>:</a:t>
            </a:r>
            <a:r>
              <a:rPr lang="en-US" sz="1300" dirty="0"/>
              <a:t> ~19.8K</a:t>
            </a:r>
          </a:p>
          <a:p>
            <a:r>
              <a:rPr lang="en-US" sz="1300" b="1" i="1" u="sng" dirty="0"/>
              <a:t>Engagement rate</a:t>
            </a:r>
            <a:r>
              <a:rPr lang="en-US" sz="1300" dirty="0"/>
              <a:t>: ~1.35% (≈1.9K likes, 126 comments).  </a:t>
            </a:r>
            <a:r>
              <a:rPr lang="en-US" sz="1300" u="sng" dirty="0">
                <a:hlinkClick r:id="rId3"/>
              </a:rPr>
              <a:t>Link</a:t>
            </a:r>
            <a:endParaRPr lang="en-US" sz="1300" dirty="0"/>
          </a:p>
          <a:p>
            <a:r>
              <a:rPr lang="fr-FR" sz="1300" dirty="0"/>
              <a:t>3.    </a:t>
            </a:r>
            <a:r>
              <a:rPr lang="fr-FR" sz="1300" b="1" dirty="0"/>
              <a:t>Digital Transformation at </a:t>
            </a:r>
            <a:r>
              <a:rPr lang="fr-FR" sz="1300" b="1" dirty="0" err="1"/>
              <a:t>Core</a:t>
            </a:r>
            <a:endParaRPr lang="fr-FR" sz="1300" b="1" dirty="0"/>
          </a:p>
          <a:p>
            <a:r>
              <a:rPr lang="en-IN" sz="1300" b="1" dirty="0"/>
              <a:t>Ranka’s next-gen sisters, Ishita &amp; Aashna</a:t>
            </a:r>
            <a:r>
              <a:rPr lang="en-IN" sz="1300" dirty="0"/>
              <a:t>, have shifted the brand’s DNA online:</a:t>
            </a:r>
          </a:p>
          <a:p>
            <a:r>
              <a:rPr lang="en-US" sz="1300" dirty="0"/>
              <a:t>• Revamped e‑commerce backend, UI/UX, and expanded silver catalog achieved </a:t>
            </a:r>
            <a:r>
              <a:rPr lang="en-US" sz="1300" b="1" dirty="0"/>
              <a:t>68% growth in online sales</a:t>
            </a:r>
            <a:r>
              <a:rPr lang="en-US" sz="1300" dirty="0"/>
              <a:t>, with a </a:t>
            </a:r>
            <a:r>
              <a:rPr lang="en-US" sz="1300" b="1" dirty="0"/>
              <a:t>~16% repeat-purchase rate. </a:t>
            </a:r>
            <a:r>
              <a:rPr lang="en-US" sz="1300" u="sng" dirty="0">
                <a:hlinkClick r:id="rId4"/>
              </a:rPr>
              <a:t>Link</a:t>
            </a:r>
            <a:endParaRPr lang="en-US" sz="1300" u="sng" dirty="0"/>
          </a:p>
          <a:p>
            <a:r>
              <a:rPr lang="en-US" sz="1300" b="1" dirty="0"/>
              <a:t>•</a:t>
            </a:r>
            <a:r>
              <a:rPr lang="en-US" sz="1300" dirty="0"/>
              <a:t>They’re actively optimizing inventory for online, preparing for </a:t>
            </a:r>
            <a:r>
              <a:rPr lang="en-US" sz="1300" b="1" dirty="0"/>
              <a:t>international shipping around March 2024.  </a:t>
            </a:r>
            <a:r>
              <a:rPr lang="en-US" sz="1300" u="sng" dirty="0">
                <a:hlinkClick r:id="rId4"/>
              </a:rPr>
              <a:t>Link</a:t>
            </a:r>
            <a:endParaRPr lang="en-IN" sz="1300" u="sng" dirty="0"/>
          </a:p>
        </p:txBody>
      </p:sp>
    </p:spTree>
    <p:extLst>
      <p:ext uri="{BB962C8B-B14F-4D97-AF65-F5344CB8AC3E}">
        <p14:creationId xmlns:p14="http://schemas.microsoft.com/office/powerpoint/2010/main" val="1099571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935AD-7180-8960-8F8B-CD653D937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782" y="388650"/>
            <a:ext cx="5281730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u="sng" dirty="0">
                <a:latin typeface="Impact" panose="020B0806030902050204" pitchFamily="34" charset="0"/>
              </a:rPr>
              <a:t>Chandu Kaka Saraf Jewels </a:t>
            </a:r>
            <a:endParaRPr lang="en-IN" sz="4000" u="sng" dirty="0">
              <a:latin typeface="Impact" panose="020B080603090205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E5564F-DDAE-E9BD-E768-34290F2E363C}"/>
              </a:ext>
            </a:extLst>
          </p:cNvPr>
          <p:cNvSpPr txBox="1"/>
          <p:nvPr/>
        </p:nvSpPr>
        <p:spPr>
          <a:xfrm>
            <a:off x="1210570" y="2032655"/>
            <a:ext cx="609426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i="1" dirty="0"/>
              <a:t>Social Media Presence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7FEE8E-1E1C-0482-9E69-2CBFE6EA1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535" y="1300829"/>
            <a:ext cx="3560736" cy="4534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305D37-E5B4-87E2-31CD-4655D8F72DCC}"/>
              </a:ext>
            </a:extLst>
          </p:cNvPr>
          <p:cNvSpPr txBox="1"/>
          <p:nvPr/>
        </p:nvSpPr>
        <p:spPr>
          <a:xfrm>
            <a:off x="1424535" y="3167390"/>
            <a:ext cx="1707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Impact" panose="020B0806030902050204" pitchFamily="34" charset="0"/>
              </a:rPr>
              <a:t>Instagram</a:t>
            </a:r>
            <a:endParaRPr lang="en-IN" sz="2800" dirty="0">
              <a:latin typeface="Impact" panose="020B080603090205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DD407A-D8D0-5810-ACE4-8A053D9DF3FB}"/>
              </a:ext>
            </a:extLst>
          </p:cNvPr>
          <p:cNvSpPr txBox="1"/>
          <p:nvPr/>
        </p:nvSpPr>
        <p:spPr>
          <a:xfrm>
            <a:off x="1369004" y="4666176"/>
            <a:ext cx="609426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Impact" panose="020B0806030902050204" pitchFamily="34" charset="0"/>
              </a:rPr>
              <a:t>Facebook</a:t>
            </a:r>
          </a:p>
          <a:p>
            <a:endParaRPr lang="en-IN" sz="1800" dirty="0">
              <a:latin typeface="Impact" panose="020B080603090205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8A1A0C-B142-56B9-A21B-D81B5EEEAE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89" t="7333" r="12366" b="52409"/>
          <a:stretch>
            <a:fillRect/>
          </a:stretch>
        </p:blipFill>
        <p:spPr>
          <a:xfrm>
            <a:off x="4883786" y="3082741"/>
            <a:ext cx="5985164" cy="12157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BB1C62-E37F-7F50-29D9-3C98FEC498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63" b="3690"/>
          <a:stretch>
            <a:fillRect/>
          </a:stretch>
        </p:blipFill>
        <p:spPr>
          <a:xfrm>
            <a:off x="4883786" y="4486832"/>
            <a:ext cx="4842105" cy="15966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E2E283-8043-C533-76EE-B73B0942BE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941" y="224394"/>
            <a:ext cx="1377746" cy="137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3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EA6861-5B74-D8FA-7E5E-D6F3F6712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557D5-7676-3799-C5A4-ED237C80D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966497"/>
            <a:ext cx="9603275" cy="1049235"/>
          </a:xfrm>
        </p:spPr>
        <p:txBody>
          <a:bodyPr/>
          <a:lstStyle/>
          <a:p>
            <a:r>
              <a:rPr lang="en-US" b="1" i="1" dirty="0" err="1"/>
              <a:t>Stratergies</a:t>
            </a:r>
            <a:r>
              <a:rPr lang="en-US" b="1" i="1" dirty="0"/>
              <a:t> used by them</a:t>
            </a:r>
            <a:endParaRPr lang="en-IN" b="1" i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6AD0BD-B1C5-D12C-E9C8-36569C0DF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361" y="1893812"/>
            <a:ext cx="11297920" cy="3997691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1. </a:t>
            </a:r>
            <a:r>
              <a:rPr lang="en-IN" b="1" dirty="0"/>
              <a:t> Social Media &amp; Brand Anthem</a:t>
            </a:r>
          </a:p>
          <a:p>
            <a:r>
              <a:rPr lang="en-US" dirty="0"/>
              <a:t>Their newly inaugurated </a:t>
            </a:r>
            <a:r>
              <a:rPr lang="en-US" dirty="0" err="1"/>
              <a:t>Charholi</a:t>
            </a:r>
            <a:r>
              <a:rPr lang="en-US" dirty="0"/>
              <a:t> branch included an Instagram post featuring the opening event (with giveaways like scooters, laptops, mobiles) to generate social buzz . </a:t>
            </a:r>
            <a:r>
              <a:rPr lang="en-US" u="sng" dirty="0">
                <a:hlinkClick r:id="rId2"/>
              </a:rPr>
              <a:t>Link</a:t>
            </a:r>
            <a:endParaRPr lang="en-US" u="sng" dirty="0"/>
          </a:p>
          <a:p>
            <a:r>
              <a:rPr lang="en-US" dirty="0"/>
              <a:t>The company mentions on its website a “strong social media presence” as part of its digital evolution .</a:t>
            </a:r>
            <a:endParaRPr lang="en-US" u="sng" dirty="0"/>
          </a:p>
          <a:p>
            <a:r>
              <a:rPr lang="fr-FR" b="1" dirty="0"/>
              <a:t>2.  E‑Commerce &amp; Digital Transformation</a:t>
            </a:r>
          </a:p>
          <a:p>
            <a:r>
              <a:rPr lang="en-US" dirty="0"/>
              <a:t>Their website now supports </a:t>
            </a:r>
            <a:r>
              <a:rPr lang="en-US" b="1" dirty="0"/>
              <a:t>online shopping</a:t>
            </a:r>
            <a:r>
              <a:rPr lang="en-US" dirty="0"/>
              <a:t>, backed by “safe, secure, trusted” messaging, no-fee EMIs, and BIS-hallmarked product promotion. </a:t>
            </a:r>
            <a:r>
              <a:rPr lang="en-US" u="sng" dirty="0">
                <a:hlinkClick r:id="rId3"/>
              </a:rPr>
              <a:t>Link</a:t>
            </a:r>
            <a:endParaRPr lang="en-US" u="sng" dirty="0"/>
          </a:p>
          <a:p>
            <a:r>
              <a:rPr lang="fr-FR" b="1" dirty="0"/>
              <a:t>3. </a:t>
            </a:r>
            <a:r>
              <a:rPr lang="en-IN" b="1" dirty="0"/>
              <a:t>Integrated Brand Promotions</a:t>
            </a:r>
          </a:p>
          <a:p>
            <a:r>
              <a:rPr lang="en-IN" dirty="0"/>
              <a:t>With high-visibility events like showroom openings, ribbon-cuttings, and celebrity/influencer presence (e.g., Instagram posts), CS Jewels uses </a:t>
            </a:r>
            <a:r>
              <a:rPr lang="en-IN" b="1" dirty="0"/>
              <a:t>multi-channel storytelling</a:t>
            </a:r>
            <a:r>
              <a:rPr lang="en-IN" dirty="0"/>
              <a:t>—online (social media) complements offline events. </a:t>
            </a:r>
            <a:r>
              <a:rPr lang="en-IN" u="sng" dirty="0">
                <a:hlinkClick r:id="rId2"/>
              </a:rPr>
              <a:t>Link</a:t>
            </a:r>
            <a:endParaRPr lang="en-IN" b="1" u="sng" dirty="0"/>
          </a:p>
        </p:txBody>
      </p:sp>
    </p:spTree>
    <p:extLst>
      <p:ext uri="{BB962C8B-B14F-4D97-AF65-F5344CB8AC3E}">
        <p14:creationId xmlns:p14="http://schemas.microsoft.com/office/powerpoint/2010/main" val="2885384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2E049-B1CC-3B48-6B27-AE02CB44F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BENEFITS 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096C3-0AB3-69A2-F3C1-1E6EB1FC0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3754"/>
            <a:ext cx="10586884" cy="4478220"/>
          </a:xfrm>
        </p:spPr>
        <p:txBody>
          <a:bodyPr>
            <a:normAutofit/>
          </a:bodyPr>
          <a:lstStyle/>
          <a:p>
            <a:r>
              <a:rPr lang="en-US" dirty="0"/>
              <a:t>Maximized engagement with a specific audience. </a:t>
            </a:r>
          </a:p>
          <a:p>
            <a:r>
              <a:rPr lang="en-US" dirty="0"/>
              <a:t>Raising customer awareness of your store and its location</a:t>
            </a:r>
          </a:p>
          <a:p>
            <a:r>
              <a:rPr lang="en-US" dirty="0"/>
              <a:t>Collaborate with social media influencers to promote your upcoming products and designs.</a:t>
            </a:r>
          </a:p>
          <a:p>
            <a:r>
              <a:rPr lang="en-US" dirty="0"/>
              <a:t>Reviews from existing customers build credibility with potential customers.</a:t>
            </a:r>
          </a:p>
          <a:p>
            <a:r>
              <a:rPr lang="en-US" dirty="0"/>
              <a:t>Offering special discounts and festive deals to customers.</a:t>
            </a:r>
          </a:p>
          <a:p>
            <a:r>
              <a:rPr lang="en-US" dirty="0"/>
              <a:t>Festivals drive the highest engagement from the target audience, making it a cost-effective strategy.</a:t>
            </a:r>
          </a:p>
          <a:p>
            <a:endParaRPr lang="en-US" dirty="0"/>
          </a:p>
          <a:p>
            <a:r>
              <a:rPr lang="en-US" dirty="0"/>
              <a:t>Fact Check : There are an estimated 49,500 monthly searches for 'gold jewelry’ Globally. </a:t>
            </a:r>
            <a:r>
              <a:rPr lang="en-US" u="sng" dirty="0">
                <a:hlinkClick r:id="rId2"/>
              </a:rPr>
              <a:t>Link</a:t>
            </a:r>
            <a:endParaRPr lang="en-US" u="sng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13342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84F36-301A-D0FE-B3DA-7EC4724A0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558" y="667159"/>
            <a:ext cx="10429568" cy="117234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Stencil" panose="040409050D0802020404" pitchFamily="82" charset="0"/>
              </a:rPr>
              <a:t>THANK YOU </a:t>
            </a:r>
            <a:endParaRPr lang="en-IN" sz="4000" b="1" dirty="0">
              <a:latin typeface="Stencil" panose="040409050D0802020404" pitchFamily="8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9FC071-7F18-DF5E-36FB-594D46D981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487" y="1953489"/>
            <a:ext cx="4039923" cy="4039923"/>
          </a:xfrm>
        </p:spPr>
      </p:pic>
    </p:spTree>
    <p:extLst>
      <p:ext uri="{BB962C8B-B14F-4D97-AF65-F5344CB8AC3E}">
        <p14:creationId xmlns:p14="http://schemas.microsoft.com/office/powerpoint/2010/main" val="307270478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127</TotalTime>
  <Words>412</Words>
  <Application>Microsoft Office PowerPoint</Application>
  <PresentationFormat>Widescreen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Gill Sans MT</vt:lpstr>
      <vt:lpstr>Impact</vt:lpstr>
      <vt:lpstr>Stencil</vt:lpstr>
      <vt:lpstr>Gallery</vt:lpstr>
      <vt:lpstr>WHY SHOULD you USE DIGITAL MARKETING FOR YOUR JEWELLERY BUSINESS </vt:lpstr>
      <vt:lpstr>Ranka  Jewellers</vt:lpstr>
      <vt:lpstr>Stratergies used by them</vt:lpstr>
      <vt:lpstr>Chandu Kaka Saraf Jewels </vt:lpstr>
      <vt:lpstr>Stratergies used by them</vt:lpstr>
      <vt:lpstr>BENEFITS 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Ronit Barse</dc:creator>
  <cp:lastModifiedBy>Ronit Barse</cp:lastModifiedBy>
  <cp:revision>2</cp:revision>
  <dcterms:created xsi:type="dcterms:W3CDTF">2025-07-14T16:12:05Z</dcterms:created>
  <dcterms:modified xsi:type="dcterms:W3CDTF">2025-07-15T17:28:48Z</dcterms:modified>
</cp:coreProperties>
</file>